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7" r:id="rId2"/>
    <p:sldId id="444" r:id="rId3"/>
    <p:sldId id="445" r:id="rId4"/>
    <p:sldId id="471" r:id="rId5"/>
    <p:sldId id="473" r:id="rId6"/>
    <p:sldId id="310" r:id="rId7"/>
    <p:sldId id="394" r:id="rId8"/>
    <p:sldId id="297" r:id="rId9"/>
    <p:sldId id="357" r:id="rId10"/>
    <p:sldId id="382" r:id="rId11"/>
    <p:sldId id="397" r:id="rId12"/>
    <p:sldId id="449" r:id="rId13"/>
    <p:sldId id="287" r:id="rId14"/>
    <p:sldId id="303" r:id="rId15"/>
    <p:sldId id="299" r:id="rId16"/>
    <p:sldId id="300" r:id="rId17"/>
    <p:sldId id="383" r:id="rId18"/>
    <p:sldId id="451" r:id="rId19"/>
    <p:sldId id="450" r:id="rId20"/>
    <p:sldId id="458" r:id="rId21"/>
    <p:sldId id="457" r:id="rId22"/>
    <p:sldId id="459" r:id="rId23"/>
    <p:sldId id="460" r:id="rId24"/>
    <p:sldId id="461" r:id="rId25"/>
    <p:sldId id="462" r:id="rId26"/>
    <p:sldId id="463" r:id="rId27"/>
    <p:sldId id="328" r:id="rId28"/>
    <p:sldId id="446" r:id="rId29"/>
    <p:sldId id="332" r:id="rId30"/>
    <p:sldId id="448" r:id="rId31"/>
    <p:sldId id="467" r:id="rId32"/>
    <p:sldId id="464" r:id="rId33"/>
    <p:sldId id="311" r:id="rId34"/>
    <p:sldId id="324" r:id="rId35"/>
    <p:sldId id="304" r:id="rId36"/>
    <p:sldId id="465" r:id="rId37"/>
    <p:sldId id="302" r:id="rId38"/>
    <p:sldId id="453" r:id="rId39"/>
    <p:sldId id="305" r:id="rId40"/>
    <p:sldId id="387" r:id="rId41"/>
    <p:sldId id="452" r:id="rId42"/>
    <p:sldId id="456" r:id="rId43"/>
    <p:sldId id="469" r:id="rId44"/>
    <p:sldId id="470" r:id="rId45"/>
    <p:sldId id="389" r:id="rId46"/>
    <p:sldId id="436" r:id="rId47"/>
    <p:sldId id="399" r:id="rId48"/>
    <p:sldId id="345" r:id="rId49"/>
    <p:sldId id="349" r:id="rId50"/>
    <p:sldId id="454" r:id="rId51"/>
    <p:sldId id="306" r:id="rId52"/>
    <p:sldId id="339" r:id="rId53"/>
    <p:sldId id="278" r:id="rId54"/>
    <p:sldId id="472" r:id="rId55"/>
    <p:sldId id="2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p:restoredTop sz="94621"/>
  </p:normalViewPr>
  <p:slideViewPr>
    <p:cSldViewPr snapToGrid="0" snapToObjects="1">
      <p:cViewPr>
        <p:scale>
          <a:sx n="139" d="100"/>
          <a:sy n="139"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dirty="0"/>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D56C7565-056E-164E-87C4-0785E3C4ABC3}" type="presOf" srcId="{226D77B5-6C75-400E-864C-080DF46DE191}" destId="{094211BD-6CC9-F14F-9A72-7203AAA11F5F}" srcOrd="0" destOrd="1"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C9ABED56-0D3D-4909-9857-CF1D9FF7808E}" srcId="{FA4F3005-3BF4-4E7B-B50B-0BF70E2936F1}" destId="{D19262C5-5F9A-4C74-B086-475AEABEBF19}" srcOrd="0" destOrd="0" parTransId="{FEA3A5ED-03E2-4390-AAD5-822C1358BD86}" sibTransId="{49AE7D76-757A-443D-9172-8FA8D165DCCF}"/>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dirty="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16</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25</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6</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26</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27</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28</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29</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31</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32</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33</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34</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ea typeface="ＭＳ Ｐゴシック" charset="-128"/>
              </a:rPr>
              <a:t>Mention off-row storage.  Yup, you’re right,  you CAN store more than 8060 per row, but SQL Server has to shove the contents of the columns to row-overflow data IF the total combine length of all of the columns is greater than 8060 bytes.  Only variable length data will be stored off row. The off-row storage requires an additional 24 byte record. </a:t>
            </a: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35</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36</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7</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Paul Randal recently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37</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39</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40</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41</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43</a:t>
            </a:fld>
            <a:endParaRPr lang="en-US" altLang="en-US" sz="1200"/>
          </a:p>
        </p:txBody>
      </p:sp>
    </p:spTree>
    <p:extLst>
      <p:ext uri="{BB962C8B-B14F-4D97-AF65-F5344CB8AC3E}">
        <p14:creationId xmlns:p14="http://schemas.microsoft.com/office/powerpoint/2010/main" val="221609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44</a:t>
            </a:fld>
            <a:endParaRPr lang="en-US" altLang="en-US" sz="1200"/>
          </a:p>
        </p:txBody>
      </p:sp>
    </p:spTree>
    <p:extLst>
      <p:ext uri="{BB962C8B-B14F-4D97-AF65-F5344CB8AC3E}">
        <p14:creationId xmlns:p14="http://schemas.microsoft.com/office/powerpoint/2010/main" val="1255531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45</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48</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49</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8</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50</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51</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52</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55</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9</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10</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13</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14</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15</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3/1/19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etaletaculture.fr/news/edito-du-09092015/" TargetMode="External"/><Relationship Id="rId5" Type="http://schemas.openxmlformats.org/officeDocument/2006/relationships/image" Target="../media/image11.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bit.ly/databaseolog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8" Type="http://schemas.openxmlformats.org/officeDocument/2006/relationships/hyperlink" Target="http://www.sqlskills.com/blogs/paul/inside-the-storage-engine-anatomy-of-a-record/" TargetMode="External"/><Relationship Id="rId3" Type="http://schemas.openxmlformats.org/officeDocument/2006/relationships/hyperlink" Target="http://technet.microsoft.com/en-US/sqlserver/gg313756.aspx" TargetMode="External"/><Relationship Id="rId7" Type="http://schemas.openxmlformats.org/officeDocument/2006/relationships/hyperlink" Target="http://blogs.msdn.com/b/sqlserverstorageengine/archive/2006/07/08/under-the-covers-gam-sgam-and-pfs-pages.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sdn.microsoft.com/en-us/library/ms187752.aspx" TargetMode="External"/><Relationship Id="rId5" Type="http://schemas.openxmlformats.org/officeDocument/2006/relationships/hyperlink" Target="http://www.sqlskills.com/blogs/paul/category/dbcc/" TargetMode="External"/><Relationship Id="rId4" Type="http://schemas.openxmlformats.org/officeDocument/2006/relationships/hyperlink" Target="http://blogs.msdn.com/b/sqlserverstorageengine/archive/2006/12/13/more-undocumented-fun_3a00_-dbcc-ind_2c00_-dbcc-page_2c00_-and-off_2d00_row-columns.aspx"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2.png"/><Relationship Id="rId4" Type="http://schemas.openxmlformats.org/officeDocument/2006/relationships/hyperlink" Target="http://evergreenleaf.blogspot.com/2013/04/my-first-blog-award-liebster.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pic>
        <p:nvPicPr>
          <p:cNvPr id="2" name="Picture 1">
            <a:extLst>
              <a:ext uri="{FF2B5EF4-FFF2-40B4-BE49-F238E27FC236}">
                <a16:creationId xmlns:a16="http://schemas.microsoft.com/office/drawing/2014/main" id="{BB0BBFF5-5288-A349-9BF6-3348FCFEE0DD}"/>
              </a:ext>
            </a:extLst>
          </p:cNvPr>
          <p:cNvPicPr>
            <a:picLocks noChangeAspect="1"/>
          </p:cNvPicPr>
          <p:nvPr/>
        </p:nvPicPr>
        <p:blipFill>
          <a:blip r:embed="rId5"/>
          <a:stretch>
            <a:fillRect/>
          </a:stretch>
        </p:blipFill>
        <p:spPr>
          <a:xfrm>
            <a:off x="5543295" y="3338358"/>
            <a:ext cx="1579881" cy="2098279"/>
          </a:xfrm>
          <a:prstGeom prst="rect">
            <a:avLst/>
          </a:prstGeom>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388494"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
        <p:nvSpPr>
          <p:cNvPr id="14" name="Rectangle 13">
            <a:extLst>
              <a:ext uri="{FF2B5EF4-FFF2-40B4-BE49-F238E27FC236}">
                <a16:creationId xmlns:a16="http://schemas.microsoft.com/office/drawing/2014/main" id="{72CCBD28-3513-4E22-81E7-10BD08DBE223}"/>
              </a:ext>
            </a:extLst>
          </p:cNvPr>
          <p:cNvSpPr/>
          <p:nvPr/>
        </p:nvSpPr>
        <p:spPr>
          <a:xfrm>
            <a:off x="7088697" y="659094"/>
            <a:ext cx="2389803"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
        <p:nvSpPr>
          <p:cNvPr id="11" name="Content Placeholder 2">
            <a:extLst>
              <a:ext uri="{FF2B5EF4-FFF2-40B4-BE49-F238E27FC236}">
                <a16:creationId xmlns:a16="http://schemas.microsoft.com/office/drawing/2014/main" id="{4C475625-3691-46F0-83D0-52F05869E4AC}"/>
              </a:ext>
            </a:extLst>
          </p:cNvPr>
          <p:cNvSpPr txBox="1">
            <a:spLocks/>
          </p:cNvSpPr>
          <p:nvPr/>
        </p:nvSpPr>
        <p:spPr>
          <a:xfrm>
            <a:off x="198783" y="3111274"/>
            <a:ext cx="4434051" cy="25848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300">
                <a:solidFill>
                  <a:srgbClr val="FFFFFF"/>
                </a:solidFill>
                <a:cs typeface="Courier New" pitchFamily="49" charset="0"/>
              </a:rPr>
              <a:t>CREATE TABLE Sharknado(</a:t>
            </a:r>
          </a:p>
          <a:p>
            <a:pPr marL="0" indent="0">
              <a:buFont typeface="Arial" panose="020B0604020202020204" pitchFamily="34" charset="0"/>
              <a:buNone/>
              <a:defRPr/>
            </a:pPr>
            <a:r>
              <a:rPr lang="en-US" sz="3300">
                <a:solidFill>
                  <a:srgbClr val="FFFFFF"/>
                </a:solidFill>
                <a:cs typeface="Courier New" pitchFamily="49" charset="0"/>
              </a:rPr>
              <a:t>CustomerID INT</a:t>
            </a:r>
          </a:p>
          <a:p>
            <a:pPr marL="0" indent="0">
              <a:buFont typeface="Arial" panose="020B0604020202020204" pitchFamily="34" charset="0"/>
              <a:buNone/>
              <a:defRPr/>
            </a:pPr>
            <a:r>
              <a:rPr lang="en-US" sz="3300">
                <a:solidFill>
                  <a:srgbClr val="FFFFFF"/>
                </a:solidFill>
                <a:cs typeface="Courier New" pitchFamily="49" charset="0"/>
              </a:rPr>
              <a:t> , CustomerName 	VARCHAR(50)</a:t>
            </a:r>
          </a:p>
          <a:p>
            <a:pPr marL="0" indent="0">
              <a:buFont typeface="Arial" panose="020B0604020202020204" pitchFamily="34" charset="0"/>
              <a:buNone/>
              <a:defRPr/>
            </a:pPr>
            <a:r>
              <a:rPr lang="en-US" sz="3300">
                <a:solidFill>
                  <a:srgbClr val="FFFFFF"/>
                </a:solidFill>
                <a:cs typeface="Courier New" pitchFamily="49" charset="0"/>
              </a:rPr>
              <a:t>, CustomerState 	CHAR(2)</a:t>
            </a:r>
          </a:p>
          <a:p>
            <a:pPr marL="0" indent="0">
              <a:buFont typeface="Arial" panose="020B0604020202020204" pitchFamily="34" charset="0"/>
              <a:buNone/>
              <a:defRPr/>
            </a:pPr>
            <a:r>
              <a:rPr lang="en-US" sz="3300">
                <a:solidFill>
                  <a:srgbClr val="FFFFFF"/>
                </a:solidFill>
                <a:cs typeface="Courier New" pitchFamily="49" charset="0"/>
              </a:rPr>
              <a:t>);</a:t>
            </a:r>
            <a:endParaRPr lang="en-US" sz="3300" dirty="0">
              <a:solidFill>
                <a:srgbClr val="FFFFFF"/>
              </a:solidFill>
              <a:cs typeface="Courier New" pitchFamily="49" charset="0"/>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3111274"/>
            <a:ext cx="4434051" cy="2584852"/>
          </a:xfrm>
        </p:spPr>
        <p:txBody>
          <a:bodyPr rtlCol="0">
            <a:normAutofit fontScale="85000" lnSpcReduction="20000"/>
          </a:bodyPr>
          <a:lstStyle/>
          <a:p>
            <a:pPr marL="0" indent="0">
              <a:buNone/>
              <a:defRPr/>
            </a:pPr>
            <a:r>
              <a:rPr lang="en-US" sz="3300" dirty="0">
                <a:solidFill>
                  <a:srgbClr val="FFFFFF"/>
                </a:solidFill>
                <a:cs typeface="Courier New" pitchFamily="49" charset="0"/>
              </a:rPr>
              <a:t>CREATE TABLE Sharknado(</a:t>
            </a:r>
          </a:p>
          <a:p>
            <a:pPr marL="0" indent="0">
              <a:buNone/>
              <a:defRPr/>
            </a:pPr>
            <a:r>
              <a:rPr lang="en-US" sz="3300" dirty="0" err="1">
                <a:solidFill>
                  <a:srgbClr val="FFFFFF"/>
                </a:solidFill>
                <a:cs typeface="Courier New" pitchFamily="49" charset="0"/>
              </a:rPr>
              <a:t>CustomerID</a:t>
            </a:r>
            <a:r>
              <a:rPr lang="en-US" sz="3300" dirty="0">
                <a:solidFill>
                  <a:srgbClr val="FFFFFF"/>
                </a:solidFill>
                <a:cs typeface="Courier New" pitchFamily="49" charset="0"/>
              </a:rPr>
              <a:t> INT</a:t>
            </a:r>
          </a:p>
          <a:p>
            <a:pPr marL="0" indent="0">
              <a:buNone/>
              <a:defRPr/>
            </a:pPr>
            <a:r>
              <a:rPr lang="en-US" sz="3300" dirty="0">
                <a:solidFill>
                  <a:srgbClr val="FFFFFF"/>
                </a:solidFill>
                <a:cs typeface="Courier New" pitchFamily="49" charset="0"/>
              </a:rPr>
              <a:t> , </a:t>
            </a:r>
            <a:r>
              <a:rPr lang="en-US" sz="3300" dirty="0" err="1">
                <a:solidFill>
                  <a:srgbClr val="FFFFFF"/>
                </a:solidFill>
                <a:cs typeface="Courier New" pitchFamily="49" charset="0"/>
              </a:rPr>
              <a:t>CustomerName</a:t>
            </a:r>
            <a:r>
              <a:rPr lang="en-US" sz="3300" dirty="0">
                <a:solidFill>
                  <a:srgbClr val="FFFFFF"/>
                </a:solidFill>
                <a:cs typeface="Courier New" pitchFamily="49" charset="0"/>
              </a:rPr>
              <a:t> 	VARCHAR(50)</a:t>
            </a:r>
          </a:p>
          <a:p>
            <a:pPr marL="0" indent="0">
              <a:buNone/>
              <a:defRPr/>
            </a:pPr>
            <a:r>
              <a:rPr lang="en-US" sz="3300" dirty="0">
                <a:solidFill>
                  <a:srgbClr val="FFFFFF"/>
                </a:solidFill>
                <a:cs typeface="Courier New" pitchFamily="49" charset="0"/>
              </a:rPr>
              <a:t>, </a:t>
            </a:r>
            <a:r>
              <a:rPr lang="en-US" sz="3300" dirty="0" err="1">
                <a:solidFill>
                  <a:srgbClr val="FFFFFF"/>
                </a:solidFill>
                <a:cs typeface="Courier New" pitchFamily="49" charset="0"/>
              </a:rPr>
              <a:t>CustomerState</a:t>
            </a:r>
            <a:r>
              <a:rPr lang="en-US" sz="3300" dirty="0">
                <a:solidFill>
                  <a:srgbClr val="FFFFFF"/>
                </a:solidFill>
                <a:cs typeface="Courier New" pitchFamily="49" charset="0"/>
              </a:rPr>
              <a:t> 	CHAR(2)</a:t>
            </a:r>
          </a:p>
          <a:p>
            <a:pPr marL="0" indent="0">
              <a:buNone/>
              <a:defRPr/>
            </a:pPr>
            <a:r>
              <a:rPr lang="en-US" sz="3300" dirty="0">
                <a:solidFill>
                  <a:srgbClr val="FFFFFF"/>
                </a:solidFill>
                <a:cs typeface="Courier New" pitchFamily="49" charset="0"/>
              </a:rPr>
              <a:t>);</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3" name="Picture 1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1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5" name="Rectangle 20">
            <a:extLst>
              <a:ext uri="{FF2B5EF4-FFF2-40B4-BE49-F238E27FC236}">
                <a16:creationId xmlns:a16="http://schemas.microsoft.com/office/drawing/2014/main" id="{00573A24-AD84-4562-A993-7D04E1D1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22">
            <a:extLst>
              <a:ext uri="{FF2B5EF4-FFF2-40B4-BE49-F238E27FC236}">
                <a16:creationId xmlns:a16="http://schemas.microsoft.com/office/drawing/2014/main" id="{B3C087F8-F09C-4C07-B55F-6081689A24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FC49D257-5737-4C0D-89EA-9C311AF2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9176"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13D267A-94F5-488A-94C6-5D7156D9AF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67" name="Rectangle 28">
            <a:extLst>
              <a:ext uri="{FF2B5EF4-FFF2-40B4-BE49-F238E27FC236}">
                <a16:creationId xmlns:a16="http://schemas.microsoft.com/office/drawing/2014/main" id="{46CE3EB2-91DF-4F5D-8874-744AAAE3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60C845-02CF-4A58-B455-3C9E7FBDABA9}"/>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ctr"/>
            <a:r>
              <a:rPr lang="en-US" sz="5400" dirty="0"/>
              <a:t>FEEDBACK FORMS</a:t>
            </a:r>
          </a:p>
        </p:txBody>
      </p:sp>
      <p:sp>
        <p:nvSpPr>
          <p:cNvPr id="3" name="Content Placeholder 2">
            <a:extLst>
              <a:ext uri="{FF2B5EF4-FFF2-40B4-BE49-F238E27FC236}">
                <a16:creationId xmlns:a16="http://schemas.microsoft.com/office/drawing/2014/main" id="{D9F8D0F2-A6CC-4A1F-AB51-0E61CD152CCE}"/>
              </a:ext>
            </a:extLst>
          </p:cNvPr>
          <p:cNvSpPr>
            <a:spLocks noGrp="1"/>
          </p:cNvSpPr>
          <p:nvPr>
            <p:ph idx="1"/>
          </p:nvPr>
        </p:nvSpPr>
        <p:spPr>
          <a:xfrm>
            <a:off x="680323" y="4831173"/>
            <a:ext cx="5192940" cy="1117687"/>
          </a:xfrm>
        </p:spPr>
        <p:txBody>
          <a:bodyPr vert="horz" lIns="91440" tIns="45720" rIns="91440" bIns="45720" rtlCol="0">
            <a:normAutofit/>
          </a:bodyPr>
          <a:lstStyle/>
          <a:p>
            <a:pPr marL="0" indent="0" algn="r">
              <a:buNone/>
            </a:pPr>
            <a:r>
              <a:rPr lang="en-US" sz="2000"/>
              <a:t>PLEASE FILL OUT AND PASS TO YOUR ROOM HELPER BEFORE YOU LEAVE THE SESSION</a:t>
            </a:r>
          </a:p>
        </p:txBody>
      </p:sp>
      <p:pic>
        <p:nvPicPr>
          <p:cNvPr id="5" name="Picture 4" descr="A close up of a cat&#10;&#10;Description automatically generated">
            <a:extLst>
              <a:ext uri="{FF2B5EF4-FFF2-40B4-BE49-F238E27FC236}">
                <a16:creationId xmlns:a16="http://schemas.microsoft.com/office/drawing/2014/main" id="{9605610B-95A3-4F34-8709-E5A59D1BBC4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36079" y="1024255"/>
            <a:ext cx="4809490" cy="4809490"/>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64F09FA9-5226-4DD8-BDFA-39479A1241E3}"/>
              </a:ext>
            </a:extLst>
          </p:cNvPr>
          <p:cNvSpPr txBox="1"/>
          <p:nvPr/>
        </p:nvSpPr>
        <p:spPr>
          <a:xfrm>
            <a:off x="8858615" y="5633690"/>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www.etaletaculture.fr/news/edito-du-0909201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27631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rPr>
              <a:t>DBCC IND</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IND(</a:t>
            </a:r>
          </a:p>
          <a:p>
            <a:pPr marL="0" indent="0">
              <a:buNone/>
            </a:pPr>
            <a:r>
              <a:rPr lang="en-US" altLang="en-US" sz="2800" dirty="0">
                <a:ea typeface="ＭＳ Ｐゴシック" charset="-128"/>
              </a:rPr>
              <a:t>	&lt;</a:t>
            </a:r>
            <a:r>
              <a:rPr lang="en-US" altLang="en-US" sz="2800" dirty="0" err="1">
                <a:ea typeface="ＭＳ Ｐゴシック" charset="-128"/>
              </a:rPr>
              <a:t>DatabaseName</a:t>
            </a:r>
            <a:r>
              <a:rPr lang="en-US" altLang="en-US" sz="2800" dirty="0">
                <a:ea typeface="ＭＳ Ｐゴシック" charset="-128"/>
              </a:rPr>
              <a:t>&gt;</a:t>
            </a:r>
          </a:p>
          <a:p>
            <a:pPr marL="0" indent="0">
              <a:buNone/>
            </a:pPr>
            <a:r>
              <a:rPr lang="en-US" altLang="en-US" sz="2800" dirty="0">
                <a:ea typeface="ＭＳ Ｐゴシック" charset="-128"/>
              </a:rPr>
              <a:t>	,&lt;</a:t>
            </a:r>
            <a:r>
              <a:rPr lang="ja-JP" altLang="en-US" sz="2800" dirty="0">
                <a:ea typeface="ＭＳ Ｐゴシック" charset="-128"/>
              </a:rPr>
              <a:t>‘</a:t>
            </a:r>
            <a:r>
              <a:rPr lang="en-US" altLang="ja-JP" sz="2800" dirty="0" err="1">
                <a:ea typeface="ＭＳ Ｐゴシック" charset="-128"/>
              </a:rPr>
              <a:t>tablename</a:t>
            </a:r>
            <a:r>
              <a:rPr lang="ja-JP" altLang="en-US" sz="2800" dirty="0">
                <a:ea typeface="ＭＳ Ｐゴシック" charset="-128"/>
              </a:rPr>
              <a:t>’</a:t>
            </a:r>
            <a:r>
              <a:rPr lang="en-US" altLang="ja-JP"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Index_ID</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 </a:t>
            </a:r>
          </a:p>
          <a:p>
            <a:pPr marL="0" indent="0">
              <a:buNone/>
            </a:pPr>
            <a:r>
              <a:rPr lang="en-US" altLang="en-US" sz="2800" dirty="0">
                <a:ea typeface="ＭＳ Ｐゴシック" charset="-128"/>
              </a:rPr>
              <a:t>DBCC IND(</a:t>
            </a:r>
            <a:r>
              <a:rPr lang="en-US" altLang="en-US" sz="2800" dirty="0" err="1">
                <a:ea typeface="ＭＳ Ｐゴシック" charset="-128"/>
              </a:rPr>
              <a:t>AdventureWorks</a:t>
            </a:r>
            <a:r>
              <a:rPr lang="en-US" altLang="en-US" sz="2800" dirty="0">
                <a:ea typeface="ＭＳ Ｐゴシック" charset="-128"/>
              </a:rPr>
              <a:t>,</a:t>
            </a:r>
            <a:r>
              <a:rPr lang="ja-JP" altLang="en-US" sz="2800" dirty="0">
                <a:ea typeface="ＭＳ Ｐゴシック" charset="-128"/>
              </a:rPr>
              <a:t>’</a:t>
            </a:r>
            <a:r>
              <a:rPr lang="en-US" altLang="ja-JP" sz="2800" dirty="0" err="1">
                <a:ea typeface="ＭＳ Ｐゴシック" charset="-128"/>
              </a:rPr>
              <a:t>Person.Person</a:t>
            </a:r>
            <a:r>
              <a:rPr lang="ja-JP" altLang="en-US" sz="2800" dirty="0">
                <a:ea typeface="ＭＳ Ｐゴシック" charset="-128"/>
              </a:rPr>
              <a:t>’</a:t>
            </a:r>
            <a:r>
              <a:rPr lang="en-US" altLang="ja-JP" sz="2800" dirty="0">
                <a:ea typeface="ＭＳ Ｐゴシック" charset="-128"/>
              </a:rPr>
              <a:t>,1)</a:t>
            </a:r>
            <a:endParaRPr lang="en-US" altLang="en-US" sz="2800" dirty="0">
              <a:ea typeface="ＭＳ Ｐゴシック" charset="-128"/>
            </a:endParaRP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87761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normAutofit/>
          </a:bodyPr>
          <a:lstStyle/>
          <a:p>
            <a:pPr marL="0" indent="0">
              <a:buNone/>
            </a:pPr>
            <a:r>
              <a:rPr lang="en-US" altLang="en-US" sz="2800" dirty="0">
                <a:ea typeface="ＭＳ Ｐゴシック" charset="-128"/>
              </a:rPr>
              <a:t>DBCC PAGE(</a:t>
            </a:r>
          </a:p>
          <a:p>
            <a:pPr marL="0" indent="0">
              <a:buNone/>
            </a:pPr>
            <a:r>
              <a:rPr lang="en-US" altLang="en-US" sz="2800" dirty="0">
                <a:ea typeface="ＭＳ Ｐゴシック" charset="-128"/>
              </a:rPr>
              <a:t>	&lt;</a:t>
            </a:r>
            <a:r>
              <a:rPr lang="en-US" altLang="en-US" sz="2800" dirty="0" err="1">
                <a:ea typeface="ＭＳ Ｐゴシック" charset="-128"/>
              </a:rPr>
              <a:t>database_name</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fileid</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pagenumber</a:t>
            </a:r>
            <a:r>
              <a:rPr lang="en-US" altLang="en-US" sz="2800" dirty="0">
                <a:ea typeface="ＭＳ Ｐゴシック" charset="-128"/>
              </a:rPr>
              <a:t>&gt;</a:t>
            </a:r>
          </a:p>
          <a:p>
            <a:pPr marL="0" indent="0">
              <a:buNone/>
            </a:pPr>
            <a:r>
              <a:rPr lang="en-US" altLang="en-US" sz="2800" dirty="0">
                <a:ea typeface="ＭＳ Ｐゴシック" charset="-128"/>
              </a:rPr>
              <a:t>	, &lt;</a:t>
            </a:r>
            <a:r>
              <a:rPr lang="en-US" altLang="en-US" sz="2800" dirty="0" err="1">
                <a:ea typeface="ＭＳ Ｐゴシック" charset="-128"/>
              </a:rPr>
              <a:t>detail_level</a:t>
            </a:r>
            <a:r>
              <a:rPr lang="en-US" altLang="en-US" sz="2800" dirty="0">
                <a:ea typeface="ＭＳ Ｐゴシック" charset="-128"/>
              </a:rPr>
              <a:t>&gt;</a:t>
            </a:r>
          </a:p>
          <a:p>
            <a:pPr marL="0" indent="0">
              <a:buNone/>
            </a:pPr>
            <a:r>
              <a:rPr lang="en-US" altLang="en-US" sz="2800" dirty="0">
                <a:ea typeface="ＭＳ Ｐゴシック" charset="-128"/>
              </a:rPr>
              <a:t>);</a:t>
            </a:r>
          </a:p>
          <a:p>
            <a:pPr marL="0" indent="0">
              <a:buNone/>
            </a:pPr>
            <a:endParaRPr lang="en-US" altLang="en-US" sz="2800"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sz="2800" dirty="0">
                <a:ea typeface="ＭＳ Ｐゴシック" charset="-128"/>
              </a:rPr>
              <a:t>DBCC PAGE(</a:t>
            </a:r>
            <a:r>
              <a:rPr lang="en-US" altLang="en-US" sz="2800" dirty="0" err="1">
                <a:ea typeface="ＭＳ Ｐゴシック" charset="-128"/>
              </a:rPr>
              <a:t>AdventureWorks</a:t>
            </a:r>
            <a:r>
              <a:rPr lang="en-US" altLang="en-US" sz="2800" dirty="0">
                <a:ea typeface="ＭＳ Ｐゴシック" charset="-128"/>
              </a:rPr>
              <a:t>, 1, 696, 3)</a:t>
            </a:r>
          </a:p>
        </p:txBody>
      </p:sp>
      <p:sp>
        <p:nvSpPr>
          <p:cNvPr id="5" name="Rectangular Callout 4">
            <a:extLst>
              <a:ext uri="{FF2B5EF4-FFF2-40B4-BE49-F238E27FC236}">
                <a16:creationId xmlns:a16="http://schemas.microsoft.com/office/drawing/2014/main" id="{3D800ED0-60EB-4572-AB68-37553D48A54A}"/>
              </a:ext>
            </a:extLst>
          </p:cNvPr>
          <p:cNvSpPr>
            <a:spLocks noChangeArrowheads="1"/>
          </p:cNvSpPr>
          <p:nvPr/>
        </p:nvSpPr>
        <p:spPr bwMode="auto">
          <a:xfrm>
            <a:off x="5563971" y="3820863"/>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53139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dirty="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600" dirty="0">
                <a:solidFill>
                  <a:srgbClr val="FFFFFF"/>
                </a:solidFill>
                <a:cs typeface="Courier New" pitchFamily="49" charset="0"/>
              </a:rPr>
              <a:t>CREATE TABLE Sharknado(</a:t>
            </a:r>
          </a:p>
          <a:p>
            <a:pPr marL="0" indent="0">
              <a:buFont typeface="Arial" panose="020B0604020202020204" pitchFamily="34" charset="0"/>
              <a:buNone/>
              <a:defRPr/>
            </a:pPr>
            <a:r>
              <a:rPr lang="en-US" sz="3600" dirty="0" err="1">
                <a:solidFill>
                  <a:srgbClr val="FFFFFF"/>
                </a:solidFill>
                <a:cs typeface="Courier New" pitchFamily="49" charset="0"/>
              </a:rPr>
              <a:t>CustomerID</a:t>
            </a:r>
            <a:r>
              <a:rPr lang="en-US" sz="3600" dirty="0">
                <a:solidFill>
                  <a:srgbClr val="FFFFFF"/>
                </a:solidFill>
                <a:cs typeface="Courier New" pitchFamily="49" charset="0"/>
              </a:rPr>
              <a:t> INT</a:t>
            </a:r>
          </a:p>
          <a:p>
            <a:pPr marL="0" indent="0">
              <a:buFont typeface="Arial" panose="020B0604020202020204" pitchFamily="34" charset="0"/>
              <a:buNone/>
              <a:defRPr/>
            </a:pPr>
            <a:r>
              <a:rPr lang="en-US" sz="3600" dirty="0">
                <a:solidFill>
                  <a:srgbClr val="FFFFFF"/>
                </a:solidFill>
                <a:cs typeface="Courier New" pitchFamily="49" charset="0"/>
              </a:rPr>
              <a:t> , </a:t>
            </a:r>
            <a:r>
              <a:rPr lang="en-US" sz="3600" dirty="0" err="1">
                <a:solidFill>
                  <a:srgbClr val="FFFFFF"/>
                </a:solidFill>
                <a:cs typeface="Courier New" pitchFamily="49" charset="0"/>
              </a:rPr>
              <a:t>CustomerName</a:t>
            </a:r>
            <a:r>
              <a:rPr lang="en-US" sz="3600" dirty="0">
                <a:solidFill>
                  <a:srgbClr val="FFFFFF"/>
                </a:solidFill>
                <a:cs typeface="Courier New" pitchFamily="49" charset="0"/>
              </a:rPr>
              <a:t> 	VARCHAR(50)</a:t>
            </a:r>
          </a:p>
          <a:p>
            <a:pPr marL="0" indent="0">
              <a:buFont typeface="Arial" panose="020B0604020202020204" pitchFamily="34" charset="0"/>
              <a:buNone/>
              <a:defRPr/>
            </a:pPr>
            <a:r>
              <a:rPr lang="en-US" sz="3600" dirty="0">
                <a:solidFill>
                  <a:srgbClr val="FFFFFF"/>
                </a:solidFill>
                <a:cs typeface="Courier New" pitchFamily="49" charset="0"/>
              </a:rPr>
              <a:t>, </a:t>
            </a:r>
            <a:r>
              <a:rPr lang="en-US" sz="3600" dirty="0" err="1">
                <a:solidFill>
                  <a:srgbClr val="FFFFFF"/>
                </a:solidFill>
                <a:cs typeface="Courier New" pitchFamily="49" charset="0"/>
              </a:rPr>
              <a:t>CustomerState</a:t>
            </a:r>
            <a:r>
              <a:rPr lang="en-US" sz="3600" dirty="0">
                <a:solidFill>
                  <a:srgbClr val="FFFFFF"/>
                </a:solidFill>
                <a:cs typeface="Courier New" pitchFamily="49" charset="0"/>
              </a:rPr>
              <a:t> 	CHAR(2)</a:t>
            </a:r>
          </a:p>
          <a:p>
            <a:pPr marL="0" indent="0">
              <a:buFont typeface="Arial" panose="020B0604020202020204" pitchFamily="34" charset="0"/>
              <a:buNone/>
              <a:defRPr/>
            </a:pPr>
            <a:r>
              <a:rPr lang="en-US" sz="3600" dirty="0">
                <a:solidFill>
                  <a:srgbClr val="FFFFFF"/>
                </a:solidFill>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5823-235D-A64F-ACCD-3D49B888E7AC}"/>
              </a:ext>
            </a:extLst>
          </p:cNvPr>
          <p:cNvSpPr>
            <a:spLocks noGrp="1"/>
          </p:cNvSpPr>
          <p:nvPr>
            <p:ph type="title"/>
          </p:nvPr>
        </p:nvSpPr>
        <p:spPr>
          <a:xfrm>
            <a:off x="680321" y="753228"/>
            <a:ext cx="9613861" cy="1080938"/>
          </a:xfrm>
        </p:spPr>
        <p:txBody>
          <a:bodyPr>
            <a:normAutofit/>
          </a:bodyPr>
          <a:lstStyle/>
          <a:p>
            <a:r>
              <a:rPr lang="en-US" dirty="0"/>
              <a:t>GitHub</a:t>
            </a:r>
          </a:p>
        </p:txBody>
      </p:sp>
      <p:sp>
        <p:nvSpPr>
          <p:cNvPr id="3" name="Content Placeholder 2">
            <a:extLst>
              <a:ext uri="{FF2B5EF4-FFF2-40B4-BE49-F238E27FC236}">
                <a16:creationId xmlns:a16="http://schemas.microsoft.com/office/drawing/2014/main" id="{4B67062E-444E-134A-A4AE-E98FA6143AF8}"/>
              </a:ext>
            </a:extLst>
          </p:cNvPr>
          <p:cNvSpPr>
            <a:spLocks noGrp="1"/>
          </p:cNvSpPr>
          <p:nvPr>
            <p:ph idx="1"/>
          </p:nvPr>
        </p:nvSpPr>
        <p:spPr>
          <a:xfrm>
            <a:off x="680322" y="2336873"/>
            <a:ext cx="6232542" cy="3599316"/>
          </a:xfrm>
        </p:spPr>
        <p:txBody>
          <a:bodyPr>
            <a:normAutofit fontScale="92500"/>
          </a:bodyPr>
          <a:lstStyle/>
          <a:p>
            <a:pPr marL="0" indent="0" algn="ctr">
              <a:buNone/>
            </a:pPr>
            <a:r>
              <a:rPr lang="en-US" sz="4000" dirty="0"/>
              <a:t>Slide deck and script demos for this presentation can be downloaded from </a:t>
            </a:r>
            <a:r>
              <a:rPr lang="en-US" sz="4000" dirty="0" err="1"/>
              <a:t>Github</a:t>
            </a:r>
            <a:endParaRPr lang="en-US" sz="4000" dirty="0"/>
          </a:p>
          <a:p>
            <a:pPr marL="0" indent="0" algn="ctr">
              <a:buNone/>
            </a:pPr>
            <a:endParaRPr lang="en-US" sz="4000" dirty="0"/>
          </a:p>
          <a:p>
            <a:pPr marL="0" indent="0" algn="ctr">
              <a:buNone/>
            </a:pPr>
            <a:r>
              <a:rPr lang="en-US" sz="4000" dirty="0">
                <a:hlinkClick r:id="rId2"/>
              </a:rPr>
              <a:t>http://bit.ly/databaseology</a:t>
            </a:r>
            <a:endParaRPr lang="en-US" sz="4000" dirty="0"/>
          </a:p>
          <a:p>
            <a:pPr marL="0" indent="0" algn="ctr">
              <a:buNone/>
            </a:pPr>
            <a:endParaRPr lang="en-US" dirty="0"/>
          </a:p>
        </p:txBody>
      </p:sp>
      <p:pic>
        <p:nvPicPr>
          <p:cNvPr id="4" name="Picture 3">
            <a:extLst>
              <a:ext uri="{FF2B5EF4-FFF2-40B4-BE49-F238E27FC236}">
                <a16:creationId xmlns:a16="http://schemas.microsoft.com/office/drawing/2014/main" id="{CC160118-BD8C-1847-B887-E810ECECD19E}"/>
              </a:ext>
            </a:extLst>
          </p:cNvPr>
          <p:cNvPicPr>
            <a:picLocks noChangeAspect="1"/>
          </p:cNvPicPr>
          <p:nvPr/>
        </p:nvPicPr>
        <p:blipFill>
          <a:blip r:embed="rId3"/>
          <a:stretch>
            <a:fillRect/>
          </a:stretch>
        </p:blipFill>
        <p:spPr>
          <a:xfrm>
            <a:off x="7522463" y="2618855"/>
            <a:ext cx="4198182" cy="2186834"/>
          </a:xfrm>
          <a:prstGeom prst="rect">
            <a:avLst/>
          </a:prstGeom>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1419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cs typeface="Courier New" pitchFamily="49" charset="0"/>
              </a:rPr>
              <a:t>CREATE TABLE Sharknado(</a:t>
            </a:r>
          </a:p>
          <a:p>
            <a:pPr marL="457200" lvl="1" indent="0">
              <a:buNone/>
              <a:defRPr/>
            </a:pPr>
            <a:r>
              <a:rPr lang="en-US" sz="3900" dirty="0">
                <a:cs typeface="Courier New" pitchFamily="49" charset="0"/>
              </a:rPr>
              <a:t>		</a:t>
            </a:r>
            <a:r>
              <a:rPr lang="en-US" sz="3900" dirty="0" err="1">
                <a:cs typeface="Courier New" pitchFamily="49" charset="0"/>
              </a:rPr>
              <a:t>CustomerID</a:t>
            </a:r>
            <a:r>
              <a:rPr lang="en-US" sz="3900" dirty="0">
                <a:cs typeface="Courier New" pitchFamily="49" charset="0"/>
              </a:rPr>
              <a:t> INT</a:t>
            </a:r>
          </a:p>
          <a:p>
            <a:pPr marL="457200" lvl="1" indent="0">
              <a:buNone/>
              <a:defRPr/>
            </a:pPr>
            <a:r>
              <a:rPr lang="en-US" sz="3900" dirty="0">
                <a:cs typeface="Courier New" pitchFamily="49" charset="0"/>
              </a:rPr>
              <a:t>		, </a:t>
            </a:r>
            <a:r>
              <a:rPr lang="en-US" sz="3900" dirty="0" err="1">
                <a:cs typeface="Courier New" pitchFamily="49" charset="0"/>
              </a:rPr>
              <a:t>CustomerName</a:t>
            </a:r>
            <a:r>
              <a:rPr lang="en-US" sz="3900" dirty="0">
                <a:cs typeface="Courier New" pitchFamily="49" charset="0"/>
              </a:rPr>
              <a:t> VARCHAR(50)</a:t>
            </a:r>
          </a:p>
          <a:p>
            <a:pPr marL="457200" lvl="1" indent="0">
              <a:buNone/>
              <a:defRPr/>
            </a:pPr>
            <a:r>
              <a:rPr lang="en-US" sz="3900" dirty="0">
                <a:cs typeface="Courier New" pitchFamily="49" charset="0"/>
              </a:rPr>
              <a:t>		, </a:t>
            </a:r>
            <a:r>
              <a:rPr lang="en-US" sz="3900" dirty="0" err="1">
                <a:cs typeface="Courier New" pitchFamily="49" charset="0"/>
              </a:rPr>
              <a:t>CustomerState</a:t>
            </a:r>
            <a:r>
              <a:rPr lang="en-US" sz="3900" dirty="0">
                <a:cs typeface="Courier New" pitchFamily="49" charset="0"/>
              </a:rPr>
              <a:t> CHAR(2)	</a:t>
            </a:r>
          </a:p>
          <a:p>
            <a:pPr marL="457200" lvl="1" indent="0">
              <a:buNone/>
              <a:defRPr/>
            </a:pPr>
            <a:r>
              <a:rPr lang="en-US" sz="3900" dirty="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3"/>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4"/>
            </a:endParaRPr>
          </a:p>
          <a:p>
            <a:pPr lvl="1" eaLnBrk="1" hangingPunct="1"/>
            <a:r>
              <a:rPr lang="en-US" altLang="ja-JP" dirty="0">
                <a:ea typeface="ＭＳ Ｐゴシック" charset="-128"/>
              </a:rPr>
              <a:t>Paul Randal - </a:t>
            </a:r>
            <a:r>
              <a:rPr lang="en-US" altLang="ja-JP" dirty="0">
                <a:ea typeface="ＭＳ Ｐゴシック" charset="-128"/>
                <a:hlinkClick r:id="rId5"/>
              </a:rPr>
              <a:t>http://www.sqlskills.com/blogs/paul/category/dbcc/</a:t>
            </a:r>
            <a:endParaRPr lang="en-US" altLang="ja-JP" dirty="0">
              <a:ea typeface="ＭＳ Ｐゴシック" charset="-128"/>
              <a:hlinkClick r:id="rId4"/>
            </a:endParaRPr>
          </a:p>
          <a:p>
            <a:pPr lvl="1" eaLnBrk="1" hangingPunct="1"/>
            <a:r>
              <a:rPr lang="en-US" altLang="ja-JP" dirty="0">
                <a:ea typeface="ＭＳ Ｐゴシック" charset="-128"/>
                <a:hlinkClick r:id="rId4"/>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6"/>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7"/>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8"/>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D0D31F78-1FEA-47CC-9E78-F2BBFD1FA5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477" r="8427"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129B1D-FEF8-46D6-8482-6A298DCB6100}"/>
              </a:ext>
            </a:extLst>
          </p:cNvPr>
          <p:cNvSpPr>
            <a:spLocks noGrp="1"/>
          </p:cNvSpPr>
          <p:nvPr>
            <p:ph type="title"/>
          </p:nvPr>
        </p:nvSpPr>
        <p:spPr>
          <a:xfrm>
            <a:off x="680322" y="753228"/>
            <a:ext cx="3679028" cy="1080938"/>
          </a:xfrm>
        </p:spPr>
        <p:txBody>
          <a:bodyPr>
            <a:normAutofit/>
          </a:bodyPr>
          <a:lstStyle/>
          <a:p>
            <a:r>
              <a:rPr lang="en-US" sz="3200" dirty="0"/>
              <a:t>Thank a Volunteer</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1" name="Content Placeholder 10">
            <a:extLst>
              <a:ext uri="{FF2B5EF4-FFF2-40B4-BE49-F238E27FC236}">
                <a16:creationId xmlns:a16="http://schemas.microsoft.com/office/drawing/2014/main" id="{5C61CCCF-38A0-4B2F-A9EB-A4B9086BCB6E}"/>
              </a:ext>
            </a:extLst>
          </p:cNvPr>
          <p:cNvSpPr>
            <a:spLocks noGrp="1"/>
          </p:cNvSpPr>
          <p:nvPr>
            <p:ph idx="1"/>
          </p:nvPr>
        </p:nvSpPr>
        <p:spPr>
          <a:xfrm>
            <a:off x="680322" y="2065300"/>
            <a:ext cx="3581635" cy="4385834"/>
          </a:xfrm>
        </p:spPr>
        <p:txBody>
          <a:bodyPr>
            <a:noAutofit/>
          </a:bodyPr>
          <a:lstStyle/>
          <a:p>
            <a:pPr marL="0" indent="0" algn="ctr">
              <a:buNone/>
            </a:pPr>
            <a:r>
              <a:rPr lang="en-US" sz="3600" dirty="0"/>
              <a:t>Take a moment on your way out to thank one of the many volunteers that put this conference together. </a:t>
            </a:r>
          </a:p>
        </p:txBody>
      </p:sp>
      <p:sp>
        <p:nvSpPr>
          <p:cNvPr id="6" name="TextBox 5">
            <a:extLst>
              <a:ext uri="{FF2B5EF4-FFF2-40B4-BE49-F238E27FC236}">
                <a16:creationId xmlns:a16="http://schemas.microsoft.com/office/drawing/2014/main" id="{D4548327-2A82-46F8-BFB3-49DBD48145CF}"/>
              </a:ext>
            </a:extLst>
          </p:cNvPr>
          <p:cNvSpPr txBox="1"/>
          <p:nvPr/>
        </p:nvSpPr>
        <p:spPr>
          <a:xfrm>
            <a:off x="9501869" y="6656265"/>
            <a:ext cx="26869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0814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Demo</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4607</Words>
  <Application>Microsoft Macintosh PowerPoint</Application>
  <PresentationFormat>Widescreen</PresentationFormat>
  <Paragraphs>767</Paragraphs>
  <Slides>55</Slides>
  <Notes>43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FEEDBACK FORMS</vt:lpstr>
      <vt:lpstr>GitHub</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Thank a Volunteer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A Deep Dive Into Database Internals</dc:title>
  <dc:creator>John Morehouse</dc:creator>
  <cp:lastModifiedBy>John Morehouse</cp:lastModifiedBy>
  <cp:revision>4</cp:revision>
  <dcterms:created xsi:type="dcterms:W3CDTF">2019-03-01T14:43:05Z</dcterms:created>
  <dcterms:modified xsi:type="dcterms:W3CDTF">2019-03-01T14:48:42Z</dcterms:modified>
</cp:coreProperties>
</file>